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76" r:id="rId4"/>
    <p:sldId id="262" r:id="rId5"/>
    <p:sldId id="258" r:id="rId6"/>
    <p:sldId id="263" r:id="rId7"/>
    <p:sldId id="259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60" r:id="rId1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B7E"/>
    <a:srgbClr val="F2E6CC"/>
    <a:srgbClr val="E03A00"/>
    <a:srgbClr val="2BA287"/>
    <a:srgbClr val="19A78C"/>
    <a:srgbClr val="19937C"/>
    <a:srgbClr val="43AB97"/>
    <a:srgbClr val="CC008C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5435D51B-7E63-41EB-A296-61694BB231EB}"/>
              </a:ext>
            </a:extLst>
          </p:cNvPr>
          <p:cNvSpPr txBox="1"/>
          <p:nvPr/>
        </p:nvSpPr>
        <p:spPr>
          <a:xfrm>
            <a:off x="378060" y="24565"/>
            <a:ext cx="60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Modelo SHALSTAB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E599BD7-C67B-4BB0-A932-E9EDBF8A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18" y="1459059"/>
            <a:ext cx="6172735" cy="39398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297309-D93A-4CB2-86B4-38A0053879E6}"/>
              </a:ext>
            </a:extLst>
          </p:cNvPr>
          <p:cNvSpPr txBox="1"/>
          <p:nvPr/>
        </p:nvSpPr>
        <p:spPr>
          <a:xfrm>
            <a:off x="378060" y="608109"/>
            <a:ext cx="7212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333333"/>
                </a:solidFill>
                <a:latin typeface="+mj-lt"/>
              </a:rPr>
              <a:t>M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+mj-lt"/>
              </a:rPr>
              <a:t>apa de celdas estables (celdas con valor de 4), inestables (celdas con valor de 3), incondicionalmente inestables (celdas con valor de 2) e incondicionalmente estables (celdas con valor de 1).</a:t>
            </a:r>
            <a:endParaRPr lang="es-CO" sz="1400" dirty="0">
              <a:latin typeface="+mj-lt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EA4C827-B3FB-4CE9-B547-E0FB35B0949C}"/>
              </a:ext>
            </a:extLst>
          </p:cNvPr>
          <p:cNvSpPr txBox="1"/>
          <p:nvPr/>
        </p:nvSpPr>
        <p:spPr>
          <a:xfrm>
            <a:off x="6615393" y="5413861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124065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5435D51B-7E63-41EB-A296-61694BB231EB}"/>
              </a:ext>
            </a:extLst>
          </p:cNvPr>
          <p:cNvSpPr txBox="1"/>
          <p:nvPr/>
        </p:nvSpPr>
        <p:spPr>
          <a:xfrm>
            <a:off x="378060" y="24565"/>
            <a:ext cx="60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Modelo SHALSTAB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65A9E9-E541-4A05-A02B-AA5719A9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77" y="1478111"/>
            <a:ext cx="6066046" cy="39017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8794A6-B6FA-4E0F-B98F-FEF920D9AB9A}"/>
              </a:ext>
            </a:extLst>
          </p:cNvPr>
          <p:cNvSpPr txBox="1"/>
          <p:nvPr/>
        </p:nvSpPr>
        <p:spPr>
          <a:xfrm>
            <a:off x="378060" y="764579"/>
            <a:ext cx="650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Valor de lluvia (q) necesario para que fallen las celdas.</a:t>
            </a:r>
            <a:endParaRPr lang="es-CO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45DA37-5D6C-4A8B-9097-B2AE829C7F8D}"/>
              </a:ext>
            </a:extLst>
          </p:cNvPr>
          <p:cNvSpPr txBox="1"/>
          <p:nvPr/>
        </p:nvSpPr>
        <p:spPr>
          <a:xfrm>
            <a:off x="6379849" y="5379889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381508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5435D51B-7E63-41EB-A296-61694BB231EB}"/>
              </a:ext>
            </a:extLst>
          </p:cNvPr>
          <p:cNvSpPr txBox="1"/>
          <p:nvPr/>
        </p:nvSpPr>
        <p:spPr>
          <a:xfrm>
            <a:off x="378060" y="24565"/>
            <a:ext cx="60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Modelo SHALSTAB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500B60-8D0D-43D1-ADBC-F0FD4F3F7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"/>
          <a:stretch/>
        </p:blipFill>
        <p:spPr>
          <a:xfrm>
            <a:off x="1512305" y="1413517"/>
            <a:ext cx="6119390" cy="391441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D86C93A-3E62-491A-B6B1-5DE6792B2C82}"/>
              </a:ext>
            </a:extLst>
          </p:cNvPr>
          <p:cNvSpPr txBox="1"/>
          <p:nvPr/>
        </p:nvSpPr>
        <p:spPr>
          <a:xfrm>
            <a:off x="378060" y="714746"/>
            <a:ext cx="4962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+mj-lt"/>
              </a:rPr>
              <a:t>Volumen del material desplazado en cada celda.</a:t>
            </a:r>
            <a:endParaRPr lang="es-CO" sz="1400" dirty="0"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EB1A26-FE17-4AC2-95AC-90DF20D91BC7}"/>
              </a:ext>
            </a:extLst>
          </p:cNvPr>
          <p:cNvSpPr txBox="1"/>
          <p:nvPr/>
        </p:nvSpPr>
        <p:spPr>
          <a:xfrm>
            <a:off x="6515640" y="5327936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98908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300" dirty="0">
                <a:solidFill>
                  <a:srgbClr val="172B7E"/>
                </a:solidFill>
                <a:latin typeface="Ancizar Serif"/>
                <a:cs typeface="Ancizar Sans Extrabold"/>
              </a:rPr>
              <a:t>Evaluación del Modelo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74434B7-B314-4A7F-8C65-CD38D00F8918}"/>
              </a:ext>
            </a:extLst>
          </p:cNvPr>
          <p:cNvSpPr txBox="1"/>
          <p:nvPr/>
        </p:nvSpPr>
        <p:spPr>
          <a:xfrm>
            <a:off x="477376" y="619444"/>
            <a:ext cx="584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Desempeño del modelo</a:t>
            </a:r>
            <a:endParaRPr lang="es-ES" sz="18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  <a:p>
            <a:endParaRPr lang="es-CO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E363DFA-8C46-48B9-A05E-10B7CE0E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503" y="1015384"/>
            <a:ext cx="4818846" cy="168625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7E41871-D6E0-42E4-9B79-C29F403F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945" y="2912605"/>
            <a:ext cx="3795962" cy="28687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498098D-2A6B-4A8E-A456-8513FA261D5A}"/>
              </a:ext>
            </a:extLst>
          </p:cNvPr>
          <p:cNvSpPr txBox="1"/>
          <p:nvPr/>
        </p:nvSpPr>
        <p:spPr>
          <a:xfrm>
            <a:off x="4977786" y="5781356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354825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300" dirty="0">
                <a:solidFill>
                  <a:srgbClr val="172B7E"/>
                </a:solidFill>
                <a:latin typeface="Ancizar Serif"/>
                <a:cs typeface="Ancizar Sans Extrabold"/>
              </a:rPr>
              <a:t>Evaluación del Modelo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74434B7-B314-4A7F-8C65-CD38D00F8918}"/>
              </a:ext>
            </a:extLst>
          </p:cNvPr>
          <p:cNvSpPr txBox="1"/>
          <p:nvPr/>
        </p:nvSpPr>
        <p:spPr>
          <a:xfrm>
            <a:off x="477376" y="619444"/>
            <a:ext cx="584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72B7E"/>
                </a:solidFill>
                <a:latin typeface="Ancizar Serif"/>
              </a:rPr>
              <a:t>Capacidad de predicción </a:t>
            </a:r>
            <a:endParaRPr lang="es-CO" dirty="0">
              <a:solidFill>
                <a:srgbClr val="172B7E"/>
              </a:solidFill>
              <a:latin typeface="Ancizar Serif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FD70152-DDB8-4964-9224-40191613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89" y="1092409"/>
            <a:ext cx="5204911" cy="179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31657D-554F-4982-BE12-7429E669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959" y="2994518"/>
            <a:ext cx="3672081" cy="281304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A1058DD-0565-45B7-ADEA-866690926A79}"/>
              </a:ext>
            </a:extLst>
          </p:cNvPr>
          <p:cNvSpPr txBox="1"/>
          <p:nvPr/>
        </p:nvSpPr>
        <p:spPr>
          <a:xfrm>
            <a:off x="5310295" y="5807561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1833373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E03A00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52368" y="1244072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Cartografía Geotécnica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751079" y="2351932"/>
            <a:ext cx="5603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Modelos para determinar la susceptibilidad por movimientos en masa en el municipio de Filadelfia, Caldas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471366" y="4055744"/>
            <a:ext cx="6201268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Presentado por: David Alejandro Higinio Jiménez</a:t>
            </a:r>
          </a:p>
          <a:p>
            <a:endParaRPr lang="es-ES" sz="1800" dirty="0">
              <a:solidFill>
                <a:srgbClr val="172B7E"/>
              </a:solidFill>
              <a:latin typeface="Ancizar Serif"/>
              <a:cs typeface="Ancizar Serif"/>
            </a:endParaRPr>
          </a:p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Docente: Edier Aristizábal</a:t>
            </a: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300" dirty="0">
                <a:solidFill>
                  <a:srgbClr val="172B7E"/>
                </a:solidFill>
                <a:latin typeface="Ancizar Serif"/>
                <a:cs typeface="Ancizar Sans Extrabold"/>
              </a:rPr>
              <a:t>Zona de estudio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57DAF1D-895E-42B2-9C3A-C3D5B7F5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6" y="922336"/>
            <a:ext cx="5904897" cy="43845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6C2CB4C-5C63-4389-96DD-3FFAF3667D1A}"/>
              </a:ext>
            </a:extLst>
          </p:cNvPr>
          <p:cNvSpPr txBox="1"/>
          <p:nvPr/>
        </p:nvSpPr>
        <p:spPr>
          <a:xfrm>
            <a:off x="6971251" y="922336"/>
            <a:ext cx="1627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Altura: 1550 </a:t>
            </a:r>
            <a:r>
              <a:rPr lang="pt-BR" dirty="0" err="1"/>
              <a:t>m.s.n.m</a:t>
            </a:r>
            <a:r>
              <a:rPr lang="pt-BR" dirty="0"/>
              <a:t>.</a:t>
            </a:r>
          </a:p>
          <a:p>
            <a:pPr marL="285750" indent="-285750">
              <a:buFontTx/>
              <a:buChar char="-"/>
            </a:pPr>
            <a:r>
              <a:rPr lang="es-CO" dirty="0"/>
              <a:t>Área: 193 km²</a:t>
            </a:r>
          </a:p>
          <a:p>
            <a:pPr marL="285750" indent="-285750">
              <a:buFontTx/>
              <a:buChar char="-"/>
            </a:pPr>
            <a:r>
              <a:rPr lang="es-CO" dirty="0"/>
              <a:t>12.400 habitantes.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862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300" dirty="0">
                <a:solidFill>
                  <a:srgbClr val="172B7E"/>
                </a:solidFill>
                <a:latin typeface="Ancizar Serif"/>
                <a:cs typeface="Ancizar Sans Extrabold"/>
              </a:rPr>
              <a:t>Modelo Heurístico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74434B7-B314-4A7F-8C65-CD38D00F8918}"/>
              </a:ext>
            </a:extLst>
          </p:cNvPr>
          <p:cNvSpPr txBox="1"/>
          <p:nvPr/>
        </p:nvSpPr>
        <p:spPr>
          <a:xfrm>
            <a:off x="477376" y="619444"/>
            <a:ext cx="584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Superposición ponderada en análisis multicriterio</a:t>
            </a:r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E3F83C8-4EE2-4BD2-9397-69761070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0" y="1400297"/>
            <a:ext cx="2368802" cy="15980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0953EBE-C6DB-492A-B21D-3D66B308D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011" y="1400297"/>
            <a:ext cx="2375589" cy="159805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36861E5-97CE-4A6D-B16C-2EC0C7768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03"/>
          <a:stretch/>
        </p:blipFill>
        <p:spPr>
          <a:xfrm>
            <a:off x="5875355" y="1402415"/>
            <a:ext cx="2423662" cy="159805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3DA00C4-D36A-4431-B5FE-96F54B293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841" y="3606039"/>
            <a:ext cx="2368802" cy="161264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F50720-8B49-4B90-A98C-EEA4A1C38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011" y="3606040"/>
            <a:ext cx="2368803" cy="15640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D15052-9A09-4A62-9AE2-9B11CF3FDD3F}"/>
              </a:ext>
            </a:extLst>
          </p:cNvPr>
          <p:cNvSpPr txBox="1"/>
          <p:nvPr/>
        </p:nvSpPr>
        <p:spPr>
          <a:xfrm>
            <a:off x="545284" y="1045781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Inventario</a:t>
            </a:r>
            <a:endParaRPr lang="es-CO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EBB9880-A258-4E2A-ACB0-B981F47191B3}"/>
              </a:ext>
            </a:extLst>
          </p:cNvPr>
          <p:cNvSpPr txBox="1"/>
          <p:nvPr/>
        </p:nvSpPr>
        <p:spPr>
          <a:xfrm>
            <a:off x="5957752" y="1045781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Aspecto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C5FB306-7209-486E-AA83-39432F39C099}"/>
              </a:ext>
            </a:extLst>
          </p:cNvPr>
          <p:cNvSpPr txBox="1"/>
          <p:nvPr/>
        </p:nvSpPr>
        <p:spPr>
          <a:xfrm>
            <a:off x="3153920" y="1038591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Pendiente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88009E7-0191-4CF9-BAB1-DA5BEC9D21D2}"/>
              </a:ext>
            </a:extLst>
          </p:cNvPr>
          <p:cNvSpPr txBox="1"/>
          <p:nvPr/>
        </p:nvSpPr>
        <p:spPr>
          <a:xfrm>
            <a:off x="406841" y="3000473"/>
            <a:ext cx="295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Unidades geológicas superficiales</a:t>
            </a:r>
            <a:endParaRPr lang="es-CO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3283DEE-3EED-4419-ACB5-BE76B14C09CC}"/>
              </a:ext>
            </a:extLst>
          </p:cNvPr>
          <p:cNvSpPr txBox="1"/>
          <p:nvPr/>
        </p:nvSpPr>
        <p:spPr>
          <a:xfrm>
            <a:off x="3243955" y="3251960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Curvatura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7A8576-4AE4-4457-B408-9182BBD3A78C}"/>
              </a:ext>
            </a:extLst>
          </p:cNvPr>
          <p:cNvSpPr txBox="1"/>
          <p:nvPr/>
        </p:nvSpPr>
        <p:spPr>
          <a:xfrm>
            <a:off x="5759182" y="4944368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350932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64632CA-57E1-40E1-B99D-7BD12D8C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81" y="709774"/>
            <a:ext cx="4636760" cy="2657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94D29BD-15DE-4C95-ACBB-217E2DB2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682" y="3367605"/>
            <a:ext cx="4636759" cy="24812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0161EC-A759-47A6-8693-7AAEA6F00A41}"/>
              </a:ext>
            </a:extLst>
          </p:cNvPr>
          <p:cNvSpPr txBox="1"/>
          <p:nvPr/>
        </p:nvSpPr>
        <p:spPr>
          <a:xfrm>
            <a:off x="2211185" y="218050"/>
            <a:ext cx="407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Mapa de susceptibilidad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D254F0-B07A-46B5-A83B-E4AD29118981}"/>
              </a:ext>
            </a:extLst>
          </p:cNvPr>
          <p:cNvSpPr txBox="1"/>
          <p:nvPr/>
        </p:nvSpPr>
        <p:spPr>
          <a:xfrm>
            <a:off x="6949441" y="5541075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2239052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Modelo Bivariado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577B254-AA69-41B9-809C-92DA39AFCBEF}"/>
              </a:ext>
            </a:extLst>
          </p:cNvPr>
          <p:cNvSpPr txBox="1"/>
          <p:nvPr/>
        </p:nvSpPr>
        <p:spPr>
          <a:xfrm>
            <a:off x="477375" y="6286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172B7E"/>
                </a:solidFill>
                <a:latin typeface="Ancizar Serif"/>
              </a:rPr>
              <a:t>FREQUENCY RATIO MODEL (</a:t>
            </a:r>
            <a:r>
              <a:rPr lang="es-CO" dirty="0" err="1">
                <a:solidFill>
                  <a:srgbClr val="172B7E"/>
                </a:solidFill>
                <a:latin typeface="Ancizar Serif"/>
              </a:rPr>
              <a:t>Likelihood</a:t>
            </a:r>
            <a:r>
              <a:rPr lang="es-CO" dirty="0">
                <a:solidFill>
                  <a:srgbClr val="172B7E"/>
                </a:solidFill>
                <a:latin typeface="Ancizar Serif"/>
              </a:rPr>
              <a:t>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415B97F-4549-4BCD-A9AF-615C2609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25" y="1813099"/>
            <a:ext cx="6083749" cy="4129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4CCF4AB-88B2-45D0-987F-F3FCBE796522}"/>
              </a:ext>
            </a:extLst>
          </p:cNvPr>
          <p:cNvSpPr txBox="1"/>
          <p:nvPr/>
        </p:nvSpPr>
        <p:spPr>
          <a:xfrm>
            <a:off x="504213" y="1064338"/>
            <a:ext cx="7198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Se clasifican todas las variables y se le asigna el peso a cada clase de acuerdo con la densidad de </a:t>
            </a:r>
            <a:r>
              <a:rPr lang="es-ES" sz="1600" dirty="0" err="1"/>
              <a:t>MenM</a:t>
            </a:r>
            <a:r>
              <a:rPr lang="es-ES" sz="1600" dirty="0"/>
              <a:t> en cada una de ellas.</a:t>
            </a:r>
            <a:endParaRPr lang="es-CO" sz="16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F75C5DA-89EF-407C-8284-B5A73C81554E}"/>
              </a:ext>
            </a:extLst>
          </p:cNvPr>
          <p:cNvSpPr txBox="1"/>
          <p:nvPr/>
        </p:nvSpPr>
        <p:spPr>
          <a:xfrm>
            <a:off x="7703035" y="5641505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21912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Modelo Multivariado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2" y="6324602"/>
            <a:ext cx="935468" cy="30207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5F35E2-7EA4-4CA6-8E3E-DC62B303BD2D}"/>
              </a:ext>
            </a:extLst>
          </p:cNvPr>
          <p:cNvSpPr txBox="1"/>
          <p:nvPr/>
        </p:nvSpPr>
        <p:spPr>
          <a:xfrm>
            <a:off x="481819" y="641613"/>
            <a:ext cx="339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172B7E"/>
                </a:solidFill>
                <a:latin typeface="Ancizar Serif"/>
              </a:rPr>
              <a:t>Regresión Logística </a:t>
            </a:r>
            <a:endParaRPr lang="es-CO" dirty="0">
              <a:solidFill>
                <a:srgbClr val="172B7E"/>
              </a:solidFill>
              <a:latin typeface="Ancizar Serif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ACA5F52-1F83-4065-8172-4C61DE43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"/>
          <a:stretch/>
        </p:blipFill>
        <p:spPr>
          <a:xfrm>
            <a:off x="548320" y="1067142"/>
            <a:ext cx="7797658" cy="48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5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031D98-633B-44AC-9276-C251E02B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6" y="1122218"/>
            <a:ext cx="6435968" cy="43641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1B0D108-DCC5-45BB-BE4C-285F75B6B986}"/>
              </a:ext>
            </a:extLst>
          </p:cNvPr>
          <p:cNvSpPr txBox="1"/>
          <p:nvPr/>
        </p:nvSpPr>
        <p:spPr>
          <a:xfrm>
            <a:off x="1238596" y="290945"/>
            <a:ext cx="578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Mapa de susceptibilidad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5703E4F-7800-44F1-9983-CBD60A1CFED0}"/>
              </a:ext>
            </a:extLst>
          </p:cNvPr>
          <p:cNvSpPr txBox="1"/>
          <p:nvPr/>
        </p:nvSpPr>
        <p:spPr>
          <a:xfrm>
            <a:off x="6723458" y="5486399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336550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84892D-84E1-4140-8694-F5068DFC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9" y="686481"/>
            <a:ext cx="2277006" cy="1554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506D3C-EA4A-447F-AEDD-4B6DA692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85" y="686481"/>
            <a:ext cx="2277006" cy="14693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14FCBA-57FD-4D1F-8C96-EECCCCEE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586" y="686482"/>
            <a:ext cx="2123820" cy="14693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D3CB45-247F-4CB8-8705-558F3A51C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60" y="2578292"/>
            <a:ext cx="2277006" cy="15586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5740DC-E0B3-447B-B311-C480E682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885" y="2578292"/>
            <a:ext cx="2277006" cy="14354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EE8D1E-7990-4FD0-BB44-59CD3AEDE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587" y="2614575"/>
            <a:ext cx="2123820" cy="14169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ADF538A-88D5-4771-9665-BCE50F2B3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60" y="4474569"/>
            <a:ext cx="2277005" cy="156737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50EF951-AFBF-4324-BAC3-75545DD2CA89}"/>
              </a:ext>
            </a:extLst>
          </p:cNvPr>
          <p:cNvSpPr txBox="1"/>
          <p:nvPr/>
        </p:nvSpPr>
        <p:spPr>
          <a:xfrm>
            <a:off x="468818" y="383905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Cohesión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385B93-A579-4FBC-ABCB-B87C87BAB973}"/>
              </a:ext>
            </a:extLst>
          </p:cNvPr>
          <p:cNvSpPr txBox="1"/>
          <p:nvPr/>
        </p:nvSpPr>
        <p:spPr>
          <a:xfrm>
            <a:off x="432561" y="2273741"/>
            <a:ext cx="207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Peso unitario del suelo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274C508-BF97-4DD0-84C2-624938C6734C}"/>
              </a:ext>
            </a:extLst>
          </p:cNvPr>
          <p:cNvSpPr txBox="1"/>
          <p:nvPr/>
        </p:nvSpPr>
        <p:spPr>
          <a:xfrm>
            <a:off x="5881457" y="369392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Permeabilidad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A03EEBD-0F35-46AB-B163-6CF3CA52571D}"/>
              </a:ext>
            </a:extLst>
          </p:cNvPr>
          <p:cNvSpPr txBox="1"/>
          <p:nvPr/>
        </p:nvSpPr>
        <p:spPr>
          <a:xfrm>
            <a:off x="3112451" y="2273741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Flujo acumulado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2D96F5-79E7-4AD7-AEDC-82C3705449C1}"/>
              </a:ext>
            </a:extLst>
          </p:cNvPr>
          <p:cNvSpPr txBox="1"/>
          <p:nvPr/>
        </p:nvSpPr>
        <p:spPr>
          <a:xfrm>
            <a:off x="5921586" y="2315502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Pendiente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F7E0D6-ECF8-434B-8E1E-46126F176E27}"/>
              </a:ext>
            </a:extLst>
          </p:cNvPr>
          <p:cNvSpPr txBox="1"/>
          <p:nvPr/>
        </p:nvSpPr>
        <p:spPr>
          <a:xfrm>
            <a:off x="414615" y="4158197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Espesor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4DF443-E220-413D-9EB1-41D0C2E8A5CE}"/>
              </a:ext>
            </a:extLst>
          </p:cNvPr>
          <p:cNvSpPr txBox="1"/>
          <p:nvPr/>
        </p:nvSpPr>
        <p:spPr>
          <a:xfrm>
            <a:off x="3022600" y="383905"/>
            <a:ext cx="167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Fricción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435D51B-7E63-41EB-A296-61694BB231EB}"/>
              </a:ext>
            </a:extLst>
          </p:cNvPr>
          <p:cNvSpPr txBox="1"/>
          <p:nvPr/>
        </p:nvSpPr>
        <p:spPr>
          <a:xfrm>
            <a:off x="378060" y="24565"/>
            <a:ext cx="600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172B7E"/>
                </a:solidFill>
                <a:latin typeface="Ancizar Serif"/>
              </a:rPr>
              <a:t>Modelo con base física </a:t>
            </a:r>
            <a:endParaRPr lang="es-CO" sz="2400" dirty="0">
              <a:solidFill>
                <a:srgbClr val="172B7E"/>
              </a:solidFill>
              <a:latin typeface="Ancizar Serif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9936B1-C019-4BDA-818C-8FAC9C7433E8}"/>
              </a:ext>
            </a:extLst>
          </p:cNvPr>
          <p:cNvSpPr txBox="1"/>
          <p:nvPr/>
        </p:nvSpPr>
        <p:spPr>
          <a:xfrm>
            <a:off x="2859578" y="5732465"/>
            <a:ext cx="1712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Fuente propia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1415710430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633</TotalTime>
  <Words>222</Words>
  <Application>Microsoft Office PowerPoint</Application>
  <PresentationFormat>Presentación en pantalla (4:3)</PresentationFormat>
  <Paragraphs>52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Ancizar Sans</vt:lpstr>
      <vt:lpstr>Ancizar Serif</vt:lpstr>
      <vt:lpstr>Ancizar Serif Black</vt:lpstr>
      <vt:lpstr>Ancizar Serif Extrabold</vt:lpstr>
      <vt:lpstr>Arial</vt:lpstr>
      <vt:lpstr>Calibri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David Higinio</cp:lastModifiedBy>
  <cp:revision>80</cp:revision>
  <dcterms:created xsi:type="dcterms:W3CDTF">2018-07-09T16:33:10Z</dcterms:created>
  <dcterms:modified xsi:type="dcterms:W3CDTF">2022-12-08T22:57:15Z</dcterms:modified>
</cp:coreProperties>
</file>